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7" r:id="rId2"/>
    <p:sldId id="289" r:id="rId3"/>
    <p:sldId id="342" r:id="rId4"/>
    <p:sldId id="343" r:id="rId5"/>
    <p:sldId id="290" r:id="rId6"/>
    <p:sldId id="341" r:id="rId7"/>
    <p:sldId id="340" r:id="rId8"/>
    <p:sldId id="328" r:id="rId9"/>
    <p:sldId id="350" r:id="rId10"/>
    <p:sldId id="351" r:id="rId11"/>
    <p:sldId id="353" r:id="rId12"/>
    <p:sldId id="352" r:id="rId13"/>
    <p:sldId id="355" r:id="rId14"/>
    <p:sldId id="357" r:id="rId15"/>
    <p:sldId id="358" r:id="rId16"/>
    <p:sldId id="359" r:id="rId17"/>
    <p:sldId id="360" r:id="rId18"/>
    <p:sldId id="361" r:id="rId19"/>
    <p:sldId id="347" r:id="rId20"/>
    <p:sldId id="329" r:id="rId21"/>
    <p:sldId id="331" r:id="rId22"/>
    <p:sldId id="348" r:id="rId23"/>
    <p:sldId id="344" r:id="rId24"/>
    <p:sldId id="336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37" r:id="rId33"/>
    <p:sldId id="338" r:id="rId34"/>
    <p:sldId id="371" r:id="rId35"/>
    <p:sldId id="372" r:id="rId36"/>
    <p:sldId id="373" r:id="rId37"/>
    <p:sldId id="345" r:id="rId38"/>
    <p:sldId id="370" r:id="rId39"/>
    <p:sldId id="374" r:id="rId40"/>
    <p:sldId id="339" r:id="rId41"/>
    <p:sldId id="288" r:id="rId42"/>
    <p:sldId id="282" r:id="rId43"/>
  </p:sldIdLst>
  <p:sldSz cx="10058400" cy="5659438"/>
  <p:notesSz cx="9144000" cy="6858000"/>
  <p:defaultTextStyle>
    <a:defPPr>
      <a:defRPr lang="en-US"/>
    </a:defPPr>
    <a:lvl1pPr marL="0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2783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5566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08349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1131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3914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16697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19480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22263" algn="l" defTabSz="100556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>
          <p15:clr>
            <a:srgbClr val="A4A3A4"/>
          </p15:clr>
        </p15:guide>
        <p15:guide id="2" pos="6019">
          <p15:clr>
            <a:srgbClr val="A4A3A4"/>
          </p15:clr>
        </p15:guide>
        <p15:guide id="3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ruta Narkhede" initials="AN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E"/>
    <a:srgbClr val="2B3B4B"/>
    <a:srgbClr val="3C4855"/>
    <a:srgbClr val="00B8F1"/>
    <a:srgbClr val="FFFFFF"/>
    <a:srgbClr val="F0F0F0"/>
    <a:srgbClr val="E1F8FF"/>
    <a:srgbClr val="F2F2F2"/>
    <a:srgbClr val="D0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9" autoAdjust="0"/>
    <p:restoredTop sz="94664" autoAdjust="0"/>
  </p:normalViewPr>
  <p:slideViewPr>
    <p:cSldViewPr>
      <p:cViewPr varScale="1">
        <p:scale>
          <a:sx n="76" d="100"/>
          <a:sy n="76" d="100"/>
        </p:scale>
        <p:origin x="54" y="1026"/>
      </p:cViewPr>
      <p:guideLst>
        <p:guide orient="horz" pos="486"/>
        <p:guide pos="6019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26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C4A284-065A-4C44-AC7C-2C9D4C3529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0095A-35AF-468D-A36A-85B65D79DD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48A5-C92F-48C1-9DE5-F8CCEF7E235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E7B70-AB1D-40B0-BF57-0A5EC9C376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C1A24-6B51-4ADB-A127-EC5F3664C0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C56A8-7C9C-43B6-AE1A-7B54F290B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45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47075-42FC-4992-BFD6-71B1872E4AB2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C82F4-2A69-4126-B139-781D9110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6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058400" cy="567776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"/>
            <a:ext cx="10058400" cy="56777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080" y="316740"/>
            <a:ext cx="1667578" cy="418830"/>
          </a:xfrm>
          <a:prstGeom prst="rect">
            <a:avLst/>
          </a:prstGeom>
        </p:spPr>
      </p:pic>
      <p:sp>
        <p:nvSpPr>
          <p:cNvPr id="23" name="Footer Placeholder 3"/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2023 Cybage Software Pvt. Ltd. All Rights Reserved. Cybage Confidential.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F21A3F-2B30-4B5B-9FCB-5A84D70D5C01}"/>
              </a:ext>
            </a:extLst>
          </p:cNvPr>
          <p:cNvSpPr/>
          <p:nvPr userDrawn="1"/>
        </p:nvSpPr>
        <p:spPr>
          <a:xfrm>
            <a:off x="0" y="3077349"/>
            <a:ext cx="5532120" cy="1256489"/>
          </a:xfrm>
          <a:prstGeom prst="rect">
            <a:avLst/>
          </a:prstGeom>
          <a:solidFill>
            <a:srgbClr val="2B3B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9C90EC8E-32BA-4B57-BC52-4E73858F8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1138" y="3244881"/>
            <a:ext cx="481965" cy="18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2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A759E91-67F2-48CF-8BDA-8513EF428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7519"/>
            <a:ext cx="10058400" cy="51919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8BE0220-6FA5-4A43-BAF0-3955C82D3788}"/>
              </a:ext>
            </a:extLst>
          </p:cNvPr>
          <p:cNvSpPr/>
          <p:nvPr userDrawn="1"/>
        </p:nvSpPr>
        <p:spPr>
          <a:xfrm>
            <a:off x="0" y="467519"/>
            <a:ext cx="10058400" cy="5191919"/>
          </a:xfrm>
          <a:prstGeom prst="rect">
            <a:avLst/>
          </a:prstGeom>
          <a:solidFill>
            <a:srgbClr val="3789B5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E58040-4C27-46DC-98B6-18A010293939}"/>
              </a:ext>
            </a:extLst>
          </p:cNvPr>
          <p:cNvSpPr/>
          <p:nvPr userDrawn="1"/>
        </p:nvSpPr>
        <p:spPr>
          <a:xfrm>
            <a:off x="0" y="3077349"/>
            <a:ext cx="5532120" cy="125648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595C68B-271E-4DE8-BFE7-FB3A99D750A3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2023 Cybage Software Pvt. Ltd. All Rights Reserved. Cybage Confidential.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1A0F90-E470-4F33-B696-481E9B9D3EC5}"/>
              </a:ext>
            </a:extLst>
          </p:cNvPr>
          <p:cNvSpPr txBox="1"/>
          <p:nvPr userDrawn="1"/>
        </p:nvSpPr>
        <p:spPr>
          <a:xfrm>
            <a:off x="8465821" y="5289984"/>
            <a:ext cx="1190782" cy="253751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1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8CF3AE-F7D4-41A4-B489-891AD29F8FFA}"/>
              </a:ext>
            </a:extLst>
          </p:cNvPr>
          <p:cNvSpPr/>
          <p:nvPr userDrawn="1"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2CE587-F534-4CFE-9EF1-A40E0EEC132B}"/>
              </a:ext>
            </a:extLst>
          </p:cNvPr>
          <p:cNvSpPr/>
          <p:nvPr userDrawn="1"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679E814A-F4D9-42CC-A61A-813A03CF66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3754002-3EF0-4FD6-8347-CFC77596093A}"/>
              </a:ext>
            </a:extLst>
          </p:cNvPr>
          <p:cNvSpPr/>
          <p:nvPr userDrawn="1"/>
        </p:nvSpPr>
        <p:spPr>
          <a:xfrm>
            <a:off x="5291138" y="3244881"/>
            <a:ext cx="481965" cy="188473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A759E91-67F2-48CF-8BDA-8513EF428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7519"/>
            <a:ext cx="10058400" cy="5191919"/>
          </a:xfrm>
          <a:prstGeom prst="rect">
            <a:avLst/>
          </a:prstGeom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595C68B-271E-4DE8-BFE7-FB3A99D750A3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2023 Cybage Software Pvt. Ltd. All Rights Reserved. Cybage Confidential.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1A0F90-E470-4F33-B696-481E9B9D3EC5}"/>
              </a:ext>
            </a:extLst>
          </p:cNvPr>
          <p:cNvSpPr txBox="1"/>
          <p:nvPr userDrawn="1"/>
        </p:nvSpPr>
        <p:spPr>
          <a:xfrm>
            <a:off x="8465821" y="5289984"/>
            <a:ext cx="1190782" cy="253751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1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8CF3AE-F7D4-41A4-B489-891AD29F8FFA}"/>
              </a:ext>
            </a:extLst>
          </p:cNvPr>
          <p:cNvSpPr/>
          <p:nvPr userDrawn="1"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2CE587-F534-4CFE-9EF1-A40E0EEC132B}"/>
              </a:ext>
            </a:extLst>
          </p:cNvPr>
          <p:cNvSpPr/>
          <p:nvPr userDrawn="1"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679E814A-F4D9-42CC-A61A-813A03CF66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E58040-4C27-46DC-98B6-18A010293939}"/>
              </a:ext>
            </a:extLst>
          </p:cNvPr>
          <p:cNvSpPr/>
          <p:nvPr userDrawn="1"/>
        </p:nvSpPr>
        <p:spPr>
          <a:xfrm>
            <a:off x="0" y="3077349"/>
            <a:ext cx="5532120" cy="125648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54002-3EF0-4FD6-8347-CFC77596093A}"/>
              </a:ext>
            </a:extLst>
          </p:cNvPr>
          <p:cNvSpPr/>
          <p:nvPr userDrawn="1"/>
        </p:nvSpPr>
        <p:spPr>
          <a:xfrm>
            <a:off x="5291138" y="3244881"/>
            <a:ext cx="481965" cy="188473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A759E91-67F2-48CF-8BDA-8513EF428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7519"/>
            <a:ext cx="10058400" cy="51919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B446B1-0A74-457C-8F4C-DB6590829B8F}"/>
              </a:ext>
            </a:extLst>
          </p:cNvPr>
          <p:cNvSpPr/>
          <p:nvPr userDrawn="1"/>
        </p:nvSpPr>
        <p:spPr>
          <a:xfrm>
            <a:off x="0" y="467518"/>
            <a:ext cx="10058400" cy="5191919"/>
          </a:xfrm>
          <a:prstGeom prst="rect">
            <a:avLst/>
          </a:prstGeom>
          <a:solidFill>
            <a:srgbClr val="39617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595C68B-271E-4DE8-BFE7-FB3A99D750A3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2023 Cybage Software Pvt. Ltd. All Rights Reserved. Cybage Confidential.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1A0F90-E470-4F33-B696-481E9B9D3EC5}"/>
              </a:ext>
            </a:extLst>
          </p:cNvPr>
          <p:cNvSpPr txBox="1"/>
          <p:nvPr userDrawn="1"/>
        </p:nvSpPr>
        <p:spPr>
          <a:xfrm>
            <a:off x="8465821" y="5289984"/>
            <a:ext cx="1190782" cy="253751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1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8CF3AE-F7D4-41A4-B489-891AD29F8FFA}"/>
              </a:ext>
            </a:extLst>
          </p:cNvPr>
          <p:cNvSpPr/>
          <p:nvPr userDrawn="1"/>
        </p:nvSpPr>
        <p:spPr>
          <a:xfrm>
            <a:off x="8724424" y="5113264"/>
            <a:ext cx="190976" cy="17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2CE587-F534-4CFE-9EF1-A40E0EEC132B}"/>
              </a:ext>
            </a:extLst>
          </p:cNvPr>
          <p:cNvSpPr/>
          <p:nvPr userDrawn="1"/>
        </p:nvSpPr>
        <p:spPr>
          <a:xfrm>
            <a:off x="9217343" y="5113263"/>
            <a:ext cx="190976" cy="20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679E814A-F4D9-42CC-A61A-813A03CF66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280" y="5091399"/>
            <a:ext cx="705485" cy="22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E58040-4C27-46DC-98B6-18A010293939}"/>
              </a:ext>
            </a:extLst>
          </p:cNvPr>
          <p:cNvSpPr/>
          <p:nvPr userDrawn="1"/>
        </p:nvSpPr>
        <p:spPr>
          <a:xfrm>
            <a:off x="0" y="3077349"/>
            <a:ext cx="5532120" cy="125648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54002-3EF0-4FD6-8347-CFC77596093A}"/>
              </a:ext>
            </a:extLst>
          </p:cNvPr>
          <p:cNvSpPr/>
          <p:nvPr userDrawn="1"/>
        </p:nvSpPr>
        <p:spPr>
          <a:xfrm>
            <a:off x="5291138" y="3244881"/>
            <a:ext cx="481965" cy="188473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C5E-6F00-4F61-BE38-5B0AEB14C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92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926209"/>
            <a:ext cx="7543800" cy="1970323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2972515"/>
            <a:ext cx="7543800" cy="1366387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DBA3E-5904-447E-8445-D3496876B58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C423-1C9D-48A2-A1CF-C61D7C2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0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DBA3E-5904-447E-8445-D3496876B58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C423-1C9D-48A2-A1CF-C61D7C2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484272"/>
            <a:ext cx="10058400" cy="5175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55162" y="5245461"/>
            <a:ext cx="419417" cy="301313"/>
          </a:xfrm>
          <a:prstGeom prst="rect">
            <a:avLst/>
          </a:prstGeom>
        </p:spPr>
        <p:txBody>
          <a:bodyPr vert="horz" lIns="100557" tIns="50278" rIns="100557" bIns="5027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CC5E-6F00-4F61-BE38-5B0AEB14CA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10058400" cy="484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0255" y="155751"/>
            <a:ext cx="1175226" cy="17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3"/>
          <p:cNvSpPr txBox="1">
            <a:spLocks noGrp="1"/>
          </p:cNvSpPr>
          <p:nvPr userDrawn="1"/>
        </p:nvSpPr>
        <p:spPr bwMode="auto">
          <a:xfrm>
            <a:off x="533400" y="5316341"/>
            <a:ext cx="5029200" cy="20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7" tIns="50278" rIns="100557" bIns="5027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2023 Cybage Software Pvt. Ltd. All Rights Reserved. Cybage Confidential.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65821" y="5289984"/>
            <a:ext cx="1190782" cy="240037"/>
          </a:xfrm>
          <a:prstGeom prst="rect">
            <a:avLst/>
          </a:prstGeom>
          <a:noFill/>
        </p:spPr>
        <p:txBody>
          <a:bodyPr wrap="square" lIns="100557" tIns="50278" rIns="100557" bIns="50278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www.cybage.com</a:t>
            </a:r>
            <a:endParaRPr lang="en-GB" sz="9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3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  <p:sldLayoutId id="2147483675" r:id="rId4"/>
    <p:sldLayoutId id="2147483650" r:id="rId5"/>
    <p:sldLayoutId id="2147483672" r:id="rId6"/>
    <p:sldLayoutId id="2147483676" r:id="rId7"/>
    <p:sldLayoutId id="2147483677" r:id="rId8"/>
  </p:sldLayoutIdLst>
  <p:txStyles>
    <p:titleStyle>
      <a:lvl1pPr algn="ctr" defTabSz="1005566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087" indent="-377087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022" indent="-314239" algn="l" defTabSz="1005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6957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59740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2523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5306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8088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0871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3654" indent="-251391" algn="l" defTabSz="100556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83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566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349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131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14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6697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9480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2263" algn="l" defTabSz="10055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istertask.com/app/task/5YU8PukD/documentation-in-pdf-format" TargetMode="Externa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hyperlink" Target="../Downloads/SRS%20Document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D859EE5B-820F-492C-BE18-3097ED8CD318}"/>
              </a:ext>
            </a:extLst>
          </p:cNvPr>
          <p:cNvSpPr txBox="1">
            <a:spLocks/>
          </p:cNvSpPr>
          <p:nvPr/>
        </p:nvSpPr>
        <p:spPr>
          <a:xfrm>
            <a:off x="76200" y="3063479"/>
            <a:ext cx="5075904" cy="1366440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1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Proof of Concept Of BookMyCon </a:t>
            </a:r>
            <a:endParaRPr lang="en-US" sz="2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2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Dashboard 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06" y="1534319"/>
            <a:ext cx="8742494" cy="36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Floor Map Interaction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2"/>
          <a:stretch/>
        </p:blipFill>
        <p:spPr>
          <a:xfrm>
            <a:off x="675278" y="1185062"/>
            <a:ext cx="8849722" cy="40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145" y="667911"/>
            <a:ext cx="3187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en-US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 Map Interaction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9" y="1068021"/>
            <a:ext cx="8849722" cy="42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Auditoriums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98" y="1305719"/>
            <a:ext cx="8952583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 Part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8" y="1174882"/>
            <a:ext cx="9082087" cy="37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Report Generation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125119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28800" y="1273367"/>
            <a:ext cx="4658722" cy="520505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3521" y="1349322"/>
            <a:ext cx="4658722" cy="58448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2314"/>
            <a:ext cx="8001993" cy="34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Dashboard 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9670"/>
            <a:ext cx="8382000" cy="37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3579" y="648031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Assistant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9" y="1174882"/>
            <a:ext cx="8627421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3579" y="648031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8" y="1087900"/>
            <a:ext cx="8773522" cy="40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</a:t>
            </a:r>
            <a:r>
              <a:rPr lang="en-IN" sz="1800" dirty="0" smtClean="0"/>
              <a:t>Working Flow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56622"/>
            <a:ext cx="8686800" cy="348363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 Map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1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9"/>
            <a:ext cx="3504201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8538" y="1135988"/>
            <a:ext cx="4432201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1. Background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800" dirty="0"/>
              <a:t>Work Space Management, the future of HOW WE WORK!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800" dirty="0"/>
              <a:t>Solution to Setup a Booking System for Meeting rooms</a:t>
            </a:r>
            <a:r>
              <a:rPr lang="en-IN" sz="1800" dirty="0" smtClean="0"/>
              <a:t>.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800" dirty="0" smtClean="0"/>
              <a:t>Collaboration </a:t>
            </a:r>
            <a:r>
              <a:rPr lang="en-IN" sz="1800" dirty="0"/>
              <a:t>with video conferencing apps that allows </a:t>
            </a:r>
            <a:r>
              <a:rPr lang="en-IN" sz="1800" dirty="0" smtClean="0"/>
              <a:t>you </a:t>
            </a:r>
            <a:r>
              <a:rPr lang="en-IN" sz="1800" dirty="0"/>
              <a:t>to view and present in real </a:t>
            </a:r>
            <a:r>
              <a:rPr lang="en-IN" sz="1800" dirty="0" smtClean="0"/>
              <a:t>time.-*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800" dirty="0" smtClean="0"/>
              <a:t>Integration </a:t>
            </a:r>
            <a:r>
              <a:rPr lang="en-IN" sz="1800" dirty="0"/>
              <a:t>With Calendar, so you can stay on top of </a:t>
            </a:r>
            <a:r>
              <a:rPr lang="en-IN" sz="1800" dirty="0" smtClean="0"/>
              <a:t>your schedule.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1800" dirty="0" smtClean="0"/>
              <a:t>GDPR </a:t>
            </a:r>
            <a:r>
              <a:rPr lang="en-IN" sz="1800" dirty="0"/>
              <a:t>compatible Database Migration</a:t>
            </a:r>
            <a:r>
              <a:rPr lang="en-IN" sz="1800" dirty="0" smtClean="0"/>
              <a:t>.</a:t>
            </a:r>
            <a:endParaRPr lang="en-IN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1132223"/>
            <a:ext cx="4127401" cy="2185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2. Work Flow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Requirement Gathering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 Phase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Tools used</a:t>
            </a:r>
          </a:p>
          <a:p>
            <a:pPr marL="514350" indent="-514350">
              <a:buFont typeface="+mj-lt"/>
              <a:buAutoNum type="romanLcPeriod"/>
            </a:pPr>
            <a:r>
              <a:rPr lang="en-IN" dirty="0"/>
              <a:t>Work Flow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Planned 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Enhancement</a:t>
            </a:r>
          </a:p>
          <a:p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Floor Map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74882"/>
            <a:ext cx="8305800" cy="39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Guest Pass and Zoom link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125119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 generation in pdf form</a:t>
            </a: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1" y="1998728"/>
            <a:ext cx="4394364" cy="212516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2879" y="1397691"/>
            <a:ext cx="4658722" cy="520505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Guest Pass :-User can generate Guest Pass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9" y="2020366"/>
            <a:ext cx="4514850" cy="20288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303521" y="1349322"/>
            <a:ext cx="4658722" cy="58448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Zoom Link:-On Booking User can create zoom link</a:t>
            </a:r>
          </a:p>
        </p:txBody>
      </p:sp>
    </p:spTree>
    <p:extLst>
      <p:ext uri="{BB962C8B-B14F-4D97-AF65-F5344CB8AC3E}">
        <p14:creationId xmlns:p14="http://schemas.microsoft.com/office/powerpoint/2010/main" val="9063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Guest Pass 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125119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28800" y="1273367"/>
            <a:ext cx="4658722" cy="520505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Guest Pass :-User can generate Guest Pass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03521" y="1349322"/>
            <a:ext cx="4658722" cy="58448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t="6400" r="24519" b="34024"/>
          <a:stretch/>
        </p:blipFill>
        <p:spPr>
          <a:xfrm>
            <a:off x="1981200" y="1885743"/>
            <a:ext cx="4758267" cy="33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Calendar 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4005"/>
            <a:ext cx="76962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Refreshments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9"/>
          <a:stretch/>
        </p:blipFill>
        <p:spPr>
          <a:xfrm>
            <a:off x="620122" y="1145760"/>
            <a:ext cx="8219078" cy="3922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9400" y="1998728"/>
            <a:ext cx="2667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 smtClean="0"/>
          </a:p>
          <a:p>
            <a:r>
              <a:rPr lang="en-IN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smtClean="0"/>
              <a:t>Future enhancement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Zoom and Teams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House Keeping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1919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Keeping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8" y="1185201"/>
            <a:ext cx="9002121" cy="39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Complaint Part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43" y="1141154"/>
            <a:ext cx="4200524" cy="38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1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Payment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110456"/>
            <a:ext cx="90011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35013"/>
            <a:ext cx="4471987" cy="44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/>
          <p:cNvSpPr/>
          <p:nvPr/>
        </p:nvSpPr>
        <p:spPr>
          <a:xfrm>
            <a:off x="2037076" y="1101833"/>
            <a:ext cx="1131569" cy="60557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Alexa, Book 6811 For Me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2550" y="1502696"/>
            <a:ext cx="506616" cy="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84968" y="1495839"/>
            <a:ext cx="678941" cy="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1649" y="687274"/>
            <a:ext cx="143196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BookMyCon Server Processing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954012" y="2113057"/>
            <a:ext cx="1" cy="35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5400000">
            <a:off x="5668133" y="1802254"/>
            <a:ext cx="713231" cy="6412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345360" y="2113057"/>
            <a:ext cx="608653" cy="9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039" y="4839664"/>
            <a:ext cx="309966" cy="2038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99536" y="4289057"/>
            <a:ext cx="334469" cy="28803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3391" y="3240233"/>
            <a:ext cx="339648" cy="30861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31" y="3912441"/>
            <a:ext cx="309966" cy="2125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074" y="2755477"/>
            <a:ext cx="309966" cy="203865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79" idx="2"/>
            <a:endCxn id="85" idx="0"/>
          </p:cNvCxnSpPr>
          <p:nvPr/>
        </p:nvCxnSpPr>
        <p:spPr>
          <a:xfrm>
            <a:off x="7111746" y="4082036"/>
            <a:ext cx="10288" cy="19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6254496" y="2469674"/>
            <a:ext cx="1714500" cy="574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6811 is booked, Shall I provide you free Slots?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550283" y="2459644"/>
            <a:ext cx="1501900" cy="4526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6811 is not booked, It will get Booked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6254496" y="3611002"/>
            <a:ext cx="1714500" cy="4710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7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slots from 2pm to 6pm, Shall I Book?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244209" y="4637125"/>
            <a:ext cx="1638031" cy="3486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Ok, It is booked</a:t>
            </a:r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837426" y="3216462"/>
            <a:ext cx="548640" cy="2439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6858001" y="4280509"/>
            <a:ext cx="528065" cy="22470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88" name="Straight Arrow Connector 87"/>
          <p:cNvCxnSpPr>
            <a:stCxn id="82" idx="2"/>
            <a:endCxn id="79" idx="0"/>
          </p:cNvCxnSpPr>
          <p:nvPr/>
        </p:nvCxnSpPr>
        <p:spPr>
          <a:xfrm>
            <a:off x="7111746" y="3460402"/>
            <a:ext cx="0" cy="15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7" idx="2"/>
            <a:endCxn id="82" idx="0"/>
          </p:cNvCxnSpPr>
          <p:nvPr/>
        </p:nvCxnSpPr>
        <p:spPr>
          <a:xfrm>
            <a:off x="7111746" y="3044549"/>
            <a:ext cx="0" cy="1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2"/>
          </p:cNvCxnSpPr>
          <p:nvPr/>
        </p:nvCxnSpPr>
        <p:spPr>
          <a:xfrm flipH="1">
            <a:off x="7122033" y="4505211"/>
            <a:ext cx="1" cy="13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539888" y="1053017"/>
            <a:ext cx="1592432" cy="70320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Options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842816" y="4289057"/>
            <a:ext cx="3870959" cy="69672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50" dirty="0"/>
              <a:t>It will work accordingly for booking, cancellation, reschedule.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468" y="971272"/>
            <a:ext cx="1058620" cy="148837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60" y="719662"/>
            <a:ext cx="1273016" cy="1579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2" name="TextBox 141"/>
          <p:cNvSpPr txBox="1"/>
          <p:nvPr/>
        </p:nvSpPr>
        <p:spPr>
          <a:xfrm>
            <a:off x="685800" y="29288"/>
            <a:ext cx="1854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Alexa :</a:t>
            </a:r>
          </a:p>
          <a:p>
            <a:r>
              <a:rPr lang="en-US" sz="16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</a:p>
        </p:txBody>
      </p:sp>
    </p:spTree>
    <p:extLst>
      <p:ext uri="{BB962C8B-B14F-4D97-AF65-F5344CB8AC3E}">
        <p14:creationId xmlns:p14="http://schemas.microsoft.com/office/powerpoint/2010/main" val="2106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8"/>
            <a:ext cx="8925923" cy="2020827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AutoNum type="romanUcPeriod"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 Gathering</a:t>
            </a:r>
          </a:p>
          <a:p>
            <a:pPr marL="400050" indent="-400050">
              <a:buAutoNum type="romanUcPeriod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dirty="0"/>
              <a:t>Future of workspace is scheduling software and suite of integrations help ensure your people have everything they need to plan their day, to collaborate better, and to be more productive.</a:t>
            </a:r>
          </a:p>
          <a:p>
            <a:pPr marL="400050" indent="-400050">
              <a:buAutoNum type="romanUcPeriod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>
            <a:hlinkClick r:id="rId3"/>
          </p:cNvPr>
          <p:cNvSpPr txBox="1">
            <a:spLocks/>
          </p:cNvSpPr>
          <p:nvPr/>
        </p:nvSpPr>
        <p:spPr>
          <a:xfrm>
            <a:off x="1997508" y="2716945"/>
            <a:ext cx="3031692" cy="38100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 action="ppaction://hlinkfile"/>
              </a:rPr>
              <a:t>Click to Open doc</a:t>
            </a: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 action="ppaction://hlinkfile"/>
              </a:rPr>
              <a:t>:-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47354"/>
              </p:ext>
            </p:extLst>
          </p:nvPr>
        </p:nvGraphicFramePr>
        <p:xfrm>
          <a:off x="4047331" y="2372519"/>
          <a:ext cx="1963737" cy="2774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5" imgW="5676653" imgH="8019907" progId="Acrobat.Document.DC">
                  <p:embed/>
                </p:oleObj>
              </mc:Choice>
              <mc:Fallback>
                <p:oleObj name="Acrobat Document" r:id="rId5" imgW="5676653" imgH="801990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7331" y="2372519"/>
                        <a:ext cx="1963737" cy="2774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1812" y="1132363"/>
            <a:ext cx="1165859" cy="123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loud 4"/>
          <p:cNvSpPr/>
          <p:nvPr/>
        </p:nvSpPr>
        <p:spPr>
          <a:xfrm>
            <a:off x="1263019" y="479604"/>
            <a:ext cx="1947671" cy="950762"/>
          </a:xfrm>
          <a:prstGeom prst="cloud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Alexa, Debasis Ray from cybage is utilizing our BookMyCon facility, Please generate Guest Pass for him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88820" y="1734619"/>
            <a:ext cx="1200150" cy="13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30" y="954985"/>
            <a:ext cx="1062989" cy="148674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164968" y="2504704"/>
            <a:ext cx="1124712" cy="308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BookMyCon Server is Processing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58819" y="1734619"/>
            <a:ext cx="1021841" cy="13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321809" y="1248950"/>
            <a:ext cx="1920239" cy="87782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 local system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711447" y="2996302"/>
            <a:ext cx="1337309" cy="2901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Found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35115" y="2996302"/>
            <a:ext cx="1623060" cy="2901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Not Found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22292" y="3516885"/>
            <a:ext cx="1426464" cy="3489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PDF of Guest Pass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258819" y="4717471"/>
            <a:ext cx="2173985" cy="3244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Guest Pass To </a:t>
            </a:r>
            <a:r>
              <a:rPr lang="en-US" sz="1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Debasis Ray via Email.</a:t>
            </a:r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Elbow Connector 24"/>
          <p:cNvCxnSpPr>
            <a:stCxn id="18" idx="4"/>
            <a:endCxn id="21" idx="0"/>
          </p:cNvCxnSpPr>
          <p:nvPr/>
        </p:nvCxnSpPr>
        <p:spPr>
          <a:xfrm rot="16200000" flipH="1">
            <a:off x="6429523" y="1979179"/>
            <a:ext cx="869528" cy="11647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380102" y="2561536"/>
            <a:ext cx="90182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0" idx="0"/>
          </p:cNvCxnSpPr>
          <p:nvPr/>
        </p:nvCxnSpPr>
        <p:spPr>
          <a:xfrm flipH="1">
            <a:off x="5380101" y="2561536"/>
            <a:ext cx="2" cy="4347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341810" y="3298726"/>
            <a:ext cx="2" cy="2173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8" idx="2"/>
            <a:endCxn id="23" idx="0"/>
          </p:cNvCxnSpPr>
          <p:nvPr/>
        </p:nvCxnSpPr>
        <p:spPr>
          <a:xfrm>
            <a:off x="5345240" y="4449369"/>
            <a:ext cx="571" cy="268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6631686" y="3493424"/>
            <a:ext cx="1626489" cy="4108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not able to find anything.</a:t>
            </a:r>
          </a:p>
        </p:txBody>
      </p:sp>
      <p:cxnSp>
        <p:nvCxnSpPr>
          <p:cNvPr id="50" name="Straight Arrow Connector 49"/>
          <p:cNvCxnSpPr>
            <a:stCxn id="21" idx="2"/>
            <a:endCxn id="49" idx="0"/>
          </p:cNvCxnSpPr>
          <p:nvPr/>
        </p:nvCxnSpPr>
        <p:spPr>
          <a:xfrm flipH="1">
            <a:off x="7444931" y="3286445"/>
            <a:ext cx="1714" cy="2069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181" y="3700403"/>
            <a:ext cx="251522" cy="1654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755" y="3700402"/>
            <a:ext cx="276344" cy="18175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64" y="4838032"/>
            <a:ext cx="270498" cy="177907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4258820" y="4133930"/>
            <a:ext cx="2172840" cy="31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Guest Pass To </a:t>
            </a:r>
            <a:r>
              <a:rPr lang="en-US" sz="11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Debasis Ray via Email.</a:t>
            </a:r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/>
          <p:cNvCxnSpPr>
            <a:stCxn id="22" idx="2"/>
            <a:endCxn id="58" idx="0"/>
          </p:cNvCxnSpPr>
          <p:nvPr/>
        </p:nvCxnSpPr>
        <p:spPr>
          <a:xfrm>
            <a:off x="5335525" y="3865830"/>
            <a:ext cx="9716" cy="2681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87954" y="4235158"/>
            <a:ext cx="236207" cy="21462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69970" y="165688"/>
            <a:ext cx="384483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Pass Generation</a:t>
            </a:r>
          </a:p>
        </p:txBody>
      </p:sp>
    </p:spTree>
    <p:extLst>
      <p:ext uri="{BB962C8B-B14F-4D97-AF65-F5344CB8AC3E}">
        <p14:creationId xmlns:p14="http://schemas.microsoft.com/office/powerpoint/2010/main" val="23000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702967"/>
            <a:ext cx="4331553" cy="683145"/>
          </a:xfrm>
        </p:spPr>
        <p:txBody>
          <a:bodyPr>
            <a:normAutofit/>
          </a:bodyPr>
          <a:lstStyle/>
          <a:p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call to </a:t>
            </a:r>
            <a:r>
              <a:rPr lang="en-US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7668" y="1648247"/>
            <a:ext cx="1000683" cy="661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Not Found</a:t>
            </a:r>
          </a:p>
        </p:txBody>
      </p:sp>
      <p:cxnSp>
        <p:nvCxnSpPr>
          <p:cNvPr id="6" name="Straight Arrow Connector 5"/>
          <p:cNvCxnSpPr>
            <a:stCxn id="9" idx="2"/>
            <a:endCxn id="10" idx="0"/>
          </p:cNvCxnSpPr>
          <p:nvPr/>
        </p:nvCxnSpPr>
        <p:spPr>
          <a:xfrm>
            <a:off x="7180163" y="2213774"/>
            <a:ext cx="0" cy="11208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857290" y="1656242"/>
            <a:ext cx="1256772" cy="6536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me photograph of from cybage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41732" y="1752399"/>
            <a:ext cx="1076863" cy="4613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Me email id of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33145" y="3334652"/>
            <a:ext cx="1894037" cy="5051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debasisr@cybage.com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674145" y="2825119"/>
            <a:ext cx="2137327" cy="15271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Pass Generated</a:t>
            </a: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358" y="1573953"/>
            <a:ext cx="857725" cy="827977"/>
          </a:xfrm>
          <a:prstGeom prst="rect">
            <a:avLst/>
          </a:prstGeom>
          <a:ln w="88900" cap="sq" cmpd="thickThin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1858350" y="1979090"/>
            <a:ext cx="998940" cy="39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 flipV="1">
            <a:off x="6008083" y="1983087"/>
            <a:ext cx="633648" cy="48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11" idx="3"/>
          </p:cNvCxnSpPr>
          <p:nvPr/>
        </p:nvCxnSpPr>
        <p:spPr>
          <a:xfrm flipH="1">
            <a:off x="4811472" y="3587249"/>
            <a:ext cx="1421673" cy="14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12" idx="1"/>
          </p:cNvCxnSpPr>
          <p:nvPr/>
        </p:nvCxnSpPr>
        <p:spPr>
          <a:xfrm>
            <a:off x="4114062" y="1983088"/>
            <a:ext cx="1036296" cy="48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50" y="3300737"/>
            <a:ext cx="1439917" cy="9890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46779" y="3444237"/>
            <a:ext cx="364194" cy="28602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86002" y="2105964"/>
            <a:ext cx="364194" cy="2860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75" y="2009909"/>
            <a:ext cx="309966" cy="20386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841" y="4038492"/>
            <a:ext cx="309966" cy="20386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261" y="2047005"/>
            <a:ext cx="309966" cy="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5278" y="72483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Migration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75278" y="1077119"/>
            <a:ext cx="5125688" cy="421438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We solve this problem with two different solutions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 smtClean="0"/>
              <a:t>Database Migration with Scheduler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 smtClean="0"/>
              <a:t>Database Migration with Kafka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/>
              <a:t>1. Database Migration with Scheduler </a:t>
            </a:r>
          </a:p>
          <a:p>
            <a:r>
              <a:rPr lang="en-US" sz="1800" dirty="0" smtClean="0"/>
              <a:t> Declared two data source properties in application.properties</a:t>
            </a:r>
          </a:p>
          <a:p>
            <a:r>
              <a:rPr lang="en-US" sz="1800" dirty="0" smtClean="0"/>
              <a:t>Configure two data source classes for mysql database and postgresql database.</a:t>
            </a:r>
          </a:p>
          <a:p>
            <a:r>
              <a:rPr lang="en-US" sz="1800" dirty="0" smtClean="0"/>
              <a:t>Database migration service with @scheduled annotation for older data migration.</a:t>
            </a:r>
          </a:p>
          <a:p>
            <a:r>
              <a:rPr lang="en-US" sz="1800" dirty="0" smtClean="0"/>
              <a:t>Pass the cron expression to database migration service.</a:t>
            </a:r>
          </a:p>
          <a:p>
            <a:r>
              <a:rPr lang="en-US" sz="1800" dirty="0" smtClean="0"/>
              <a:t>For new upcoming data create end points to store data in both database.</a:t>
            </a:r>
          </a:p>
          <a:p>
            <a:endParaRPr lang="en-US" sz="1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77458"/>
            <a:ext cx="39823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 4"/>
          <p:cNvSpPr txBox="1">
            <a:spLocks/>
          </p:cNvSpPr>
          <p:nvPr/>
        </p:nvSpPr>
        <p:spPr>
          <a:xfrm>
            <a:off x="898270" y="736588"/>
            <a:ext cx="4304177" cy="47949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 smtClean="0"/>
              <a:t>2.</a:t>
            </a:r>
            <a:r>
              <a:rPr lang="en-US" sz="2600" b="1" dirty="0" smtClean="0"/>
              <a:t> </a:t>
            </a:r>
            <a:r>
              <a:rPr lang="en-US" sz="2900" b="1" dirty="0" smtClean="0"/>
              <a:t>Database Migration with Kafka</a:t>
            </a:r>
          </a:p>
          <a:p>
            <a:pPr marL="342900" indent="-342900"/>
            <a:r>
              <a:rPr lang="en-US" sz="2000" dirty="0" smtClean="0"/>
              <a:t>Declared two data source properties and kafka configuration  in application.properties</a:t>
            </a:r>
          </a:p>
          <a:p>
            <a:pPr marL="342900" indent="-342900"/>
            <a:r>
              <a:rPr lang="en-US" sz="2000" dirty="0" smtClean="0"/>
              <a:t>Configure two data source classes for mysql database and postgresql database.</a:t>
            </a:r>
          </a:p>
          <a:p>
            <a:pPr marL="342900" indent="-342900"/>
            <a:r>
              <a:rPr lang="en-US" sz="2000" dirty="0" smtClean="0"/>
              <a:t>Create kafka topic and use kafka template.</a:t>
            </a:r>
          </a:p>
          <a:p>
            <a:pPr marL="342900" indent="-342900"/>
            <a:r>
              <a:rPr lang="en-US" sz="2000" dirty="0" smtClean="0"/>
              <a:t>Create kafka producer and kafka consumer which is responsible to produce and consume kafka events.</a:t>
            </a:r>
          </a:p>
          <a:p>
            <a:pPr marL="342900" indent="-342900"/>
            <a:r>
              <a:rPr lang="en-US" sz="2000" dirty="0" smtClean="0"/>
              <a:t>Database migration service with @scheduled annotation for older data migration.</a:t>
            </a:r>
          </a:p>
          <a:p>
            <a:pPr marL="342900" indent="-342900"/>
            <a:r>
              <a:rPr lang="en-US" sz="2000" dirty="0" smtClean="0"/>
              <a:t>Pass the cron expression to database migration service.</a:t>
            </a:r>
          </a:p>
          <a:p>
            <a:pPr marL="342900" indent="-342900"/>
            <a:r>
              <a:rPr lang="en-US" sz="2000" dirty="0" smtClean="0"/>
              <a:t>For new upcoming data create end points to store data in both database.</a:t>
            </a:r>
          </a:p>
          <a:p>
            <a:endParaRPr lang="en-US" sz="1800" b="1" dirty="0" smtClean="0"/>
          </a:p>
          <a:p>
            <a:r>
              <a:rPr lang="en-US" sz="2900" b="1" dirty="0" smtClean="0"/>
              <a:t>Benefits:-</a:t>
            </a:r>
          </a:p>
          <a:p>
            <a:pPr marL="342900" indent="-342900"/>
            <a:r>
              <a:rPr lang="en-US" sz="2200" dirty="0" smtClean="0"/>
              <a:t>We done load test on both applications and we found that second solution is having higher performance.</a:t>
            </a:r>
          </a:p>
          <a:p>
            <a:pPr marL="342900" indent="-342900"/>
            <a:r>
              <a:rPr lang="en-US" sz="2200" dirty="0" smtClean="0"/>
              <a:t>Kafka stores data as well as do Asynchronous operations.</a:t>
            </a:r>
            <a:r>
              <a:rPr lang="en-US" sz="4500" dirty="0" smtClean="0"/>
              <a:t/>
            </a:r>
            <a:br>
              <a:rPr lang="en-US" sz="4500" dirty="0" smtClean="0"/>
            </a:br>
            <a:r>
              <a:rPr lang="en-US" sz="4500" dirty="0" smtClean="0"/>
              <a:t/>
            </a:r>
            <a:br>
              <a:rPr lang="en-US" sz="4500" dirty="0" smtClean="0"/>
            </a:br>
            <a:endParaRPr lang="en-US" sz="4500" b="1" dirty="0" smtClean="0"/>
          </a:p>
          <a:p>
            <a:pPr marL="342900" indent="-342900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18" y="731086"/>
            <a:ext cx="4215073" cy="1793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0" y="2633752"/>
            <a:ext cx="4215073" cy="1490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0" y="4237729"/>
            <a:ext cx="4202881" cy="1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1477" y="654346"/>
            <a:ext cx="8087723" cy="4227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05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11465"/>
            <a:ext cx="8305800" cy="46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1477" y="654346"/>
            <a:ext cx="8087723" cy="4227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05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79125"/>
            <a:ext cx="8281987" cy="47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1477" y="654346"/>
            <a:ext cx="8087723" cy="4227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 dirty="0"/>
              <a:t>GDPR Compatible </a:t>
            </a:r>
            <a:endParaRPr lang="en-US" sz="1800" dirty="0" smtClean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05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1477" y="1153320"/>
            <a:ext cx="6792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 has right to access.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right to data portability.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right to be forgotten.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right to modification. </a:t>
            </a:r>
          </a:p>
        </p:txBody>
      </p:sp>
    </p:spTree>
    <p:extLst>
      <p:ext uri="{BB962C8B-B14F-4D97-AF65-F5344CB8AC3E}">
        <p14:creationId xmlns:p14="http://schemas.microsoft.com/office/powerpoint/2010/main" val="2911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1477" y="654346"/>
            <a:ext cx="8087723" cy="18705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Kibana Logs</a:t>
            </a:r>
          </a:p>
          <a:p>
            <a:pPr marL="0" indent="0">
              <a:buNone/>
            </a:pPr>
            <a:r>
              <a:rPr lang="en-US" sz="1800" dirty="0"/>
              <a:t>Kibana Logs is a great way to see what's going on in your application and to debug performance issues</a:t>
            </a:r>
            <a:endParaRPr lang="en-US" sz="1050" dirty="0" smtClean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05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6" y="1599951"/>
            <a:ext cx="8758283" cy="36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1477" y="654346"/>
            <a:ext cx="8087723" cy="4227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Kibana Logs</a:t>
            </a:r>
          </a:p>
          <a:p>
            <a:pPr marL="0" indent="0">
              <a:buNone/>
            </a:pPr>
            <a:endParaRPr lang="en-US" sz="105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7" y="1028171"/>
            <a:ext cx="831632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6119"/>
            <a:ext cx="8534400" cy="45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8"/>
            <a:ext cx="4811123" cy="38100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Planning phase </a:t>
            </a:r>
          </a:p>
          <a:p>
            <a:pPr marL="0" indent="0">
              <a:buNone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Diagram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04131"/>
            <a:ext cx="579119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276188"/>
            <a:ext cx="571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 smtClean="0"/>
          </a:p>
          <a:p>
            <a:r>
              <a:rPr lang="en-IN" sz="1600" dirty="0" smtClean="0"/>
              <a:t> </a:t>
            </a:r>
          </a:p>
          <a:p>
            <a:r>
              <a:rPr lang="en-IN" sz="1800" b="1" dirty="0" smtClean="0"/>
              <a:t>V. Future </a:t>
            </a:r>
            <a:r>
              <a:rPr lang="en-IN" sz="1800" b="1" dirty="0"/>
              <a:t>E</a:t>
            </a:r>
            <a:r>
              <a:rPr lang="en-IN" sz="1800" b="1" dirty="0" smtClean="0"/>
              <a:t>nhancement for Database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Make </a:t>
            </a:r>
            <a:r>
              <a:rPr lang="en-US" sz="1400" dirty="0"/>
              <a:t>Ui for migrating user data as per company </a:t>
            </a:r>
            <a:r>
              <a:rPr lang="en-US" sz="1400" dirty="0" smtClean="0"/>
              <a:t>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Make Migration GDPR Compatible.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</p:txBody>
      </p:sp>
    </p:spTree>
    <p:extLst>
      <p:ext uri="{BB962C8B-B14F-4D97-AF65-F5344CB8AC3E}">
        <p14:creationId xmlns:p14="http://schemas.microsoft.com/office/powerpoint/2010/main" val="20201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DD359E-8C49-4EA0-A0D2-B0ED2D79E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5" t="7177" r="26904" b="6390"/>
          <a:stretch/>
        </p:blipFill>
        <p:spPr>
          <a:xfrm>
            <a:off x="5081415" y="848519"/>
            <a:ext cx="4009105" cy="419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16CF9F-FFB0-42A3-A707-D2678BF47318}"/>
              </a:ext>
            </a:extLst>
          </p:cNvPr>
          <p:cNvSpPr/>
          <p:nvPr/>
        </p:nvSpPr>
        <p:spPr>
          <a:xfrm>
            <a:off x="0" y="3077349"/>
            <a:ext cx="4114800" cy="1256489"/>
          </a:xfrm>
          <a:prstGeom prst="rect">
            <a:avLst/>
          </a:prstGeom>
          <a:solidFill>
            <a:srgbClr val="3C4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57" tIns="50278" rIns="100557" bIns="50278" spcCol="0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0D1FC-6C1C-401D-B3D6-E24972A35CAC}"/>
              </a:ext>
            </a:extLst>
          </p:cNvPr>
          <p:cNvSpPr/>
          <p:nvPr/>
        </p:nvSpPr>
        <p:spPr>
          <a:xfrm>
            <a:off x="3880009" y="3210719"/>
            <a:ext cx="469582" cy="188473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27BEFE6C-2CCF-4E4E-9840-C85423391E14}"/>
              </a:ext>
            </a:extLst>
          </p:cNvPr>
          <p:cNvSpPr txBox="1">
            <a:spLocks/>
          </p:cNvSpPr>
          <p:nvPr/>
        </p:nvSpPr>
        <p:spPr>
          <a:xfrm>
            <a:off x="533399" y="3382149"/>
            <a:ext cx="3411157" cy="762000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</a:t>
            </a:r>
            <a:endParaRPr lang="en-U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8">
            <a:extLst>
              <a:ext uri="{FF2B5EF4-FFF2-40B4-BE49-F238E27FC236}">
                <a16:creationId xmlns:a16="http://schemas.microsoft.com/office/drawing/2014/main" id="{189E7645-4DFD-45BA-8E39-556B883E418F}"/>
              </a:ext>
            </a:extLst>
          </p:cNvPr>
          <p:cNvSpPr txBox="1">
            <a:spLocks/>
          </p:cNvSpPr>
          <p:nvPr/>
        </p:nvSpPr>
        <p:spPr>
          <a:xfrm>
            <a:off x="1259174" y="3382149"/>
            <a:ext cx="4009104" cy="762000"/>
          </a:xfrm>
          <a:prstGeom prst="rect">
            <a:avLst/>
          </a:prstGeom>
        </p:spPr>
        <p:txBody>
          <a:bodyPr lIns="100557" tIns="50278" rIns="100557" bIns="50278" anchor="t">
            <a:normAutofit/>
          </a:bodyPr>
          <a:lstStyle>
            <a:lvl1pPr algn="ctr" defTabSz="1005566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r>
              <a:rPr lang="en-US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8"/>
            <a:ext cx="4811123" cy="381001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UML Diagram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7" y="1132429"/>
            <a:ext cx="9002123" cy="40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8"/>
            <a:ext cx="4811123" cy="1870573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 Diagram</a:t>
            </a:r>
          </a:p>
          <a:p>
            <a:pPr marL="0" indent="0">
              <a:buNone/>
            </a:pP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6" y="1077119"/>
            <a:ext cx="83163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2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9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800" dirty="0" smtClean="0"/>
              <a:t>Approaches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3004639" y="2601119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1039" y="1175686"/>
            <a:ext cx="621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Meister Task – Agile Mythology</a:t>
            </a:r>
            <a:endParaRPr lang="en-I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38" y="1523161"/>
            <a:ext cx="8730161" cy="37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277" y="696119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</a:t>
            </a:r>
            <a:r>
              <a:rPr lang="en-IN" sz="1800" dirty="0" smtClean="0"/>
              <a:t>.Tools And Technologies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9" y="1531282"/>
            <a:ext cx="5316481" cy="35427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9400" y="777989"/>
            <a:ext cx="2667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Java (Version 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React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Spring Boot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Mysql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Postgresql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Junit 4,5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Kibana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Redis</a:t>
            </a:r>
          </a:p>
          <a:p>
            <a:endParaRPr lang="en-IN" sz="1400" dirty="0" smtClean="0"/>
          </a:p>
          <a:p>
            <a:r>
              <a:rPr lang="en-IN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629400" y="3011925"/>
            <a:ext cx="304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 smtClean="0"/>
          </a:p>
          <a:p>
            <a:r>
              <a:rPr lang="en-IN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smtClean="0"/>
              <a:t>Future Planned enhancement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Migrate to java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Migrate </a:t>
            </a:r>
            <a:r>
              <a:rPr lang="en-US" sz="1400" dirty="0"/>
              <a:t>to spring boot </a:t>
            </a:r>
            <a:r>
              <a:rPr lang="en-US" sz="1400" dirty="0" smtClean="0"/>
              <a:t>3.3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 NoSQL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CICD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 Redis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 CDN to store Floor Map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0211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35013"/>
            <a:ext cx="675278" cy="265906"/>
          </a:xfrm>
          <a:prstGeom prst="rect">
            <a:avLst/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798" y="735013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</a:t>
            </a:r>
            <a:r>
              <a:rPr lang="en-IN" sz="1800" dirty="0" smtClean="0"/>
              <a:t>Working Flow</a:t>
            </a:r>
            <a:endParaRPr lang="en-US" sz="18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F41E543-E531-47DF-98BF-9CC6141F22E3}"/>
              </a:ext>
            </a:extLst>
          </p:cNvPr>
          <p:cNvSpPr txBox="1">
            <a:spLocks/>
          </p:cNvSpPr>
          <p:nvPr/>
        </p:nvSpPr>
        <p:spPr>
          <a:xfrm>
            <a:off x="6629400" y="1656622"/>
            <a:ext cx="4049122" cy="684212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579" y="1174882"/>
            <a:ext cx="4811123" cy="439869"/>
          </a:xfrm>
          <a:prstGeom prst="rect">
            <a:avLst/>
          </a:prstGeom>
        </p:spPr>
        <p:txBody>
          <a:bodyPr lIns="100557" tIns="50278" rIns="100557" bIns="50278"/>
          <a:lstStyle>
            <a:lvl1pPr marL="377087" indent="-377087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022" indent="-314239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6957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9740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2523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5306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088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871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654" indent="-251391" algn="l" defTabSz="10055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Admin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2B3B4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User</a:t>
            </a:r>
            <a:endParaRPr lang="en-US" sz="1800" dirty="0">
              <a:solidFill>
                <a:srgbClr val="2B3B4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48949</TotalTime>
  <Words>720</Words>
  <Application>Microsoft Office PowerPoint</Application>
  <PresentationFormat>Custom</PresentationFormat>
  <Paragraphs>155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Segoe UI</vt:lpstr>
      <vt:lpstr>Segoe UI Light</vt:lpstr>
      <vt:lpstr>Tahoma</vt:lpstr>
      <vt:lpstr>Times New Roman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call to ChatGPT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</dc:creator>
  <cp:lastModifiedBy>Prerana Dilip Bachhav</cp:lastModifiedBy>
  <cp:revision>193</cp:revision>
  <dcterms:created xsi:type="dcterms:W3CDTF">2018-01-05T05:23:08Z</dcterms:created>
  <dcterms:modified xsi:type="dcterms:W3CDTF">2023-05-15T04:11:37Z</dcterms:modified>
</cp:coreProperties>
</file>